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64" r:id="rId3"/>
    <p:sldId id="295" r:id="rId4"/>
    <p:sldId id="308" r:id="rId5"/>
    <p:sldId id="319" r:id="rId6"/>
    <p:sldId id="309" r:id="rId7"/>
    <p:sldId id="320" r:id="rId8"/>
    <p:sldId id="305" r:id="rId9"/>
    <p:sldId id="306" r:id="rId10"/>
    <p:sldId id="313" r:id="rId11"/>
    <p:sldId id="312" r:id="rId12"/>
    <p:sldId id="314" r:id="rId13"/>
    <p:sldId id="315" r:id="rId14"/>
    <p:sldId id="316" r:id="rId15"/>
    <p:sldId id="317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96" r:id="rId24"/>
    <p:sldId id="310" r:id="rId25"/>
    <p:sldId id="311" r:id="rId26"/>
    <p:sldId id="321" r:id="rId27"/>
    <p:sldId id="322" r:id="rId28"/>
    <p:sldId id="323" r:id="rId29"/>
    <p:sldId id="324" r:id="rId30"/>
    <p:sldId id="325" r:id="rId31"/>
    <p:sldId id="285" r:id="rId32"/>
    <p:sldId id="26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ammut" initials="o" lastIdx="5" clrIdx="0"/>
  <p:cmAuthor id="1" name="Olena Sammut" initials="OS" lastIdx="3" clrIdx="1"/>
  <p:cmAuthor id="2" name="OlenaS" initials="OS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42" autoAdjust="0"/>
  </p:normalViewPr>
  <p:slideViewPr>
    <p:cSldViewPr>
      <p:cViewPr varScale="1">
        <p:scale>
          <a:sx n="83" d="100"/>
          <a:sy n="83" d="100"/>
        </p:scale>
        <p:origin x="7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F96002-23DF-435C-8043-E985F65C94B6}" type="doc">
      <dgm:prSet loTypeId="urn:microsoft.com/office/officeart/2005/8/layout/default#2" loCatId="list" qsTypeId="urn:microsoft.com/office/officeart/2005/8/quickstyle/simple5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0BD89FF4-39DF-453D-AD8A-35C6ACB501A0}">
      <dgm:prSet phldrT="[Text]" custT="1"/>
      <dgm:spPr/>
      <dgm:t>
        <a:bodyPr/>
        <a:lstStyle/>
        <a:p>
          <a:r>
            <a:rPr lang="en-US" sz="3000" b="1" dirty="0" smtClean="0"/>
            <a:t>One behavior</a:t>
          </a:r>
          <a:br>
            <a:rPr lang="en-US" sz="3000" b="1" dirty="0" smtClean="0"/>
          </a:br>
          <a:r>
            <a:rPr lang="en-US" sz="4800" b="1" dirty="0" smtClean="0"/>
            <a:t>and</a:t>
          </a:r>
          <a:r>
            <a:rPr lang="en-US" sz="3000" b="1" dirty="0" smtClean="0"/>
            <a:t/>
          </a:r>
          <a:br>
            <a:rPr lang="en-US" sz="3000" b="1" dirty="0" smtClean="0"/>
          </a:br>
          <a:r>
            <a:rPr lang="en-US" sz="3000" b="1" dirty="0" smtClean="0"/>
            <a:t>Multiple strategies</a:t>
          </a:r>
          <a:endParaRPr lang="en-US" sz="3000" dirty="0"/>
        </a:p>
      </dgm:t>
    </dgm:pt>
    <dgm:pt modelId="{96B2A402-3C27-4FB4-9A10-46CE870F4A8C}" type="parTrans" cxnId="{DE1F9AAB-A7E9-4E5E-A109-851B3AA2314A}">
      <dgm:prSet/>
      <dgm:spPr/>
      <dgm:t>
        <a:bodyPr/>
        <a:lstStyle/>
        <a:p>
          <a:endParaRPr lang="en-US"/>
        </a:p>
      </dgm:t>
    </dgm:pt>
    <dgm:pt modelId="{10A0F46A-3910-4CF7-8001-9C8CFAF83841}" type="sibTrans" cxnId="{DE1F9AAB-A7E9-4E5E-A109-851B3AA2314A}">
      <dgm:prSet/>
      <dgm:spPr/>
      <dgm:t>
        <a:bodyPr/>
        <a:lstStyle/>
        <a:p>
          <a:endParaRPr lang="en-US"/>
        </a:p>
      </dgm:t>
    </dgm:pt>
    <dgm:pt modelId="{AE5C5A1B-81A2-410E-8922-57A13996B034}" type="pres">
      <dgm:prSet presAssocID="{A4F96002-23DF-435C-8043-E985F65C94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EDFFB2-DB08-4912-83DF-A165FB27FEA1}" type="pres">
      <dgm:prSet presAssocID="{0BD89FF4-39DF-453D-AD8A-35C6ACB501A0}" presName="node" presStyleLbl="node1" presStyleIdx="0" presStyleCnt="1" custScaleX="116895" custScaleY="129031" custLinFactNeighborX="2836" custLinFactNeighborY="45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1F9AAB-A7E9-4E5E-A109-851B3AA2314A}" srcId="{A4F96002-23DF-435C-8043-E985F65C94B6}" destId="{0BD89FF4-39DF-453D-AD8A-35C6ACB501A0}" srcOrd="0" destOrd="0" parTransId="{96B2A402-3C27-4FB4-9A10-46CE870F4A8C}" sibTransId="{10A0F46A-3910-4CF7-8001-9C8CFAF83841}"/>
    <dgm:cxn modelId="{50713CA3-BF9E-4BD1-B700-50B661ED29F6}" type="presOf" srcId="{0BD89FF4-39DF-453D-AD8A-35C6ACB501A0}" destId="{6AEDFFB2-DB08-4912-83DF-A165FB27FEA1}" srcOrd="0" destOrd="0" presId="urn:microsoft.com/office/officeart/2005/8/layout/default#2"/>
    <dgm:cxn modelId="{ACF0FFD2-CB0F-4A8C-BEF3-0120DD66ADD7}" type="presOf" srcId="{A4F96002-23DF-435C-8043-E985F65C94B6}" destId="{AE5C5A1B-81A2-410E-8922-57A13996B034}" srcOrd="0" destOrd="0" presId="urn:microsoft.com/office/officeart/2005/8/layout/default#2"/>
    <dgm:cxn modelId="{875EB016-F7FB-422B-AA60-8587696D4C5D}" type="presParOf" srcId="{AE5C5A1B-81A2-410E-8922-57A13996B034}" destId="{6AEDFFB2-DB08-4912-83DF-A165FB27FEA1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DFFB2-DB08-4912-83DF-A165FB27FEA1}">
      <dsp:nvSpPr>
        <dsp:cNvPr id="0" name=""/>
        <dsp:cNvSpPr/>
      </dsp:nvSpPr>
      <dsp:spPr>
        <a:xfrm>
          <a:off x="3506" y="152400"/>
          <a:ext cx="3068305" cy="20321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accent2">
              <a:hueOff val="0"/>
              <a:satOff val="0"/>
              <a:lumOff val="0"/>
              <a:alphaOff val="0"/>
              <a:shade val="4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One behavior</a:t>
          </a:r>
          <a:br>
            <a:rPr lang="en-US" sz="3000" b="1" kern="1200" dirty="0" smtClean="0"/>
          </a:br>
          <a:r>
            <a:rPr lang="en-US" sz="4800" b="1" kern="1200" dirty="0" smtClean="0"/>
            <a:t>and</a:t>
          </a:r>
          <a:r>
            <a:rPr lang="en-US" sz="3000" b="1" kern="1200" dirty="0" smtClean="0"/>
            <a:t/>
          </a:r>
          <a:br>
            <a:rPr lang="en-US" sz="3000" b="1" kern="1200" dirty="0" smtClean="0"/>
          </a:br>
          <a:r>
            <a:rPr lang="en-US" sz="3000" b="1" kern="1200" dirty="0" smtClean="0"/>
            <a:t>Multiple strategies</a:t>
          </a:r>
          <a:endParaRPr lang="en-US" sz="3000" kern="1200" dirty="0"/>
        </a:p>
      </dsp:txBody>
      <dsp:txXfrm>
        <a:off x="3506" y="152400"/>
        <a:ext cx="3068305" cy="2032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7C419-1DBB-405B-8CC2-AF1BE3D689C4}" type="datetimeFigureOut">
              <a:rPr lang="en-GB" smtClean="0"/>
              <a:pPr/>
              <a:t>11/01/2018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26F68-C18C-45C4-B03C-281DBF245CA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5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70EFF3C-50E0-4CE3-91AA-F1F706B938B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5475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70EFF3C-50E0-4CE3-91AA-F1F706B938B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5475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74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5A7CE7E-AFC8-4692-86A8-FB9DE1D5638A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649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16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5A7CE7E-AFC8-4692-86A8-FB9DE1D5638A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649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7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70EFF3C-50E0-4CE3-91AA-F1F706B938B2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5475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5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924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608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0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4997DD04-9068-4C14-B86C-BEAE877AF4C1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18787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8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5A7CE7E-AFC8-4692-86A8-FB9DE1D5638A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649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40EF9E6-0294-449B-A4C8-E2FC87763367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198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40EF9E6-0294-449B-A4C8-E2FC87763367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198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B40EF9E6-0294-449B-A4C8-E2FC87763367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19811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708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708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708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FACC0056-A5BD-4A4D-910E-19F351DCE7DE}" type="slidenum">
              <a:rPr lang="en-US" altLang="en-US">
                <a:solidFill>
                  <a:srgbClr val="000000"/>
                </a:solidFill>
                <a:latin typeface="Calibri" pitchFamily="34" charset="0"/>
              </a:rPr>
              <a:pPr eaLnBrk="1" hangingPunct="1"/>
              <a:t>31</a:t>
            </a:fld>
            <a:endParaRPr lang="en-US" alt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75A7CE7E-AFC8-4692-86A8-FB9DE1D5638A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6499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8F6B95ED-CDEA-4933-A35B-F82F99727F4C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2403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3ADD0BE-CC2A-4F5F-99E3-E30430BF719D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3427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3ADD0BE-CC2A-4F5F-99E3-E30430BF719D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3427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4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Segoe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3ADD0BE-CC2A-4F5F-99E3-E30430BF719D}" type="slidenum">
              <a:rPr lang="en-US" altLang="en-US">
                <a:latin typeface="Calibri" pitchFamily="34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dirty="0">
              <a:latin typeface="Calibri" pitchFamily="34" charset="0"/>
            </a:endParaRPr>
          </a:p>
        </p:txBody>
      </p:sp>
      <p:sp>
        <p:nvSpPr>
          <p:cNvPr id="103427" name="Rectangle 24371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243714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 smtClean="0">
              <a:latin typeface="Segoe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A26F68-C18C-45C4-B03C-281DBF245CA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27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911225"/>
            <a:ext cx="7543800" cy="2593975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35052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60" y="6385560"/>
            <a:ext cx="548640" cy="39624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by Olena Sammut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0A54A-616D-4580-A815-82024584A7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039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A678-433A-4345-9719-4F54F421D608}" type="datetime1">
              <a:rPr lang="en-US"/>
              <a:pPr>
                <a:defRPr/>
              </a:pPr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94C35-7B88-4976-8435-1FB66F4E18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68580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305800" cy="4800600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11225"/>
            <a:ext cx="7543800" cy="2593975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440" y="35052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160" y="6385560"/>
            <a:ext cx="548640" cy="39624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2249488"/>
            <a:ext cx="8229600" cy="432435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A506E-015E-45DC-8250-E1730329D39A}" type="datetime1">
              <a:rPr lang="en-US"/>
              <a:pPr>
                <a:defRPr/>
              </a:pPr>
              <a:t>1/11/2018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CF6CF-CFCE-4D9F-9697-572073798D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2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249488"/>
            <a:ext cx="4038600" cy="2085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87863"/>
            <a:ext cx="4038600" cy="2085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062F0-A185-41C8-9AAE-DE65096E39B6}" type="datetime1">
              <a:rPr lang="en-US"/>
              <a:pPr>
                <a:defRPr/>
              </a:pPr>
              <a:t>1/11/2018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FD3FB-9860-4B18-A833-2FE199BF65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8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49488"/>
            <a:ext cx="4038600" cy="4324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2249488"/>
            <a:ext cx="4038600" cy="432435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0A34F-4FFB-4DBF-BE08-C6101A1CBCC8}" type="datetime1">
              <a:rPr lang="en-US"/>
              <a:pPr>
                <a:defRPr/>
              </a:pPr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5DBE7-0A67-4CBD-82EA-5289394DED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0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8013" cy="10652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8013" cy="221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352925"/>
            <a:ext cx="8228013" cy="221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6586538" y="612775"/>
            <a:ext cx="9556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5257800" y="612775"/>
            <a:ext cx="13239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19665A-A6A5-465C-B318-2237730AC07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9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8013" cy="5810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586538" y="612775"/>
            <a:ext cx="9556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5257800" y="612775"/>
            <a:ext cx="1323975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B8A282-B29B-43F1-BB9D-2B3AD8FC3E4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26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38511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60" y="640080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79" r:id="rId5"/>
    <p:sldLayoutId id="2147483680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40" y="3505200"/>
            <a:ext cx="6995160" cy="1066800"/>
          </a:xfrm>
        </p:spPr>
        <p:txBody>
          <a:bodyPr/>
          <a:lstStyle/>
          <a:p>
            <a:r>
              <a:rPr lang="en-US" dirty="0" smtClean="0"/>
              <a:t>Lesson topic –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7391400" cy="1143000"/>
          </a:xfrm>
        </p:spPr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Decorator </a:t>
            </a:r>
            <a:r>
              <a:rPr spc="-150" dirty="0" smtClean="0"/>
              <a:t>Pattern</a:t>
            </a: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UML Class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8305800" cy="4800600"/>
          </a:xfrm>
        </p:spPr>
        <p:txBody>
          <a:bodyPr>
            <a:normAutofit/>
          </a:bodyPr>
          <a:lstStyle/>
          <a:p>
            <a:endParaRPr lang="en-US" altLang="en-US" sz="2400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6858000" cy="438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2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7391400" cy="1143000"/>
          </a:xfrm>
        </p:spPr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Decorator </a:t>
            </a:r>
            <a:r>
              <a:rPr spc="-150" dirty="0" smtClean="0"/>
              <a:t>Pattern</a:t>
            </a: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UML Class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8305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The structure has a </a:t>
            </a:r>
            <a:r>
              <a:rPr lang="en-US" dirty="0" smtClean="0">
                <a:solidFill>
                  <a:srgbClr val="0070C0"/>
                </a:solidFill>
              </a:rPr>
              <a:t>Shape</a:t>
            </a:r>
            <a:r>
              <a:rPr lang="en-US" dirty="0">
                <a:solidFill>
                  <a:srgbClr val="0070C0"/>
                </a:solidFill>
              </a:rPr>
              <a:t> interface and concrete classes implementing </a:t>
            </a:r>
            <a:r>
              <a:rPr lang="en-US" dirty="0" smtClean="0">
                <a:solidFill>
                  <a:srgbClr val="0070C0"/>
                </a:solidFill>
              </a:rPr>
              <a:t>the Shape</a:t>
            </a:r>
            <a:r>
              <a:rPr lang="en-US" dirty="0"/>
              <a:t> </a:t>
            </a:r>
            <a:r>
              <a:rPr lang="en-US" dirty="0" smtClean="0"/>
              <a:t>interface.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abstract </a:t>
            </a:r>
            <a:r>
              <a:rPr lang="en-US" dirty="0">
                <a:solidFill>
                  <a:srgbClr val="0070C0"/>
                </a:solidFill>
              </a:rPr>
              <a:t>decorator classShapeDecorator </a:t>
            </a:r>
            <a:r>
              <a:rPr lang="en-US" dirty="0" smtClean="0">
                <a:solidFill>
                  <a:srgbClr val="0070C0"/>
                </a:solidFill>
              </a:rPr>
              <a:t>implements </a:t>
            </a:r>
            <a:r>
              <a:rPr lang="en-US" dirty="0">
                <a:solidFill>
                  <a:srgbClr val="0070C0"/>
                </a:solidFill>
              </a:rPr>
              <a:t>the Shape interface </a:t>
            </a:r>
            <a:r>
              <a:rPr lang="en-US" dirty="0" smtClean="0">
                <a:solidFill>
                  <a:srgbClr val="0070C0"/>
                </a:solidFill>
              </a:rPr>
              <a:t>with</a:t>
            </a:r>
            <a:r>
              <a:rPr lang="en-US" dirty="0">
                <a:solidFill>
                  <a:srgbClr val="0070C0"/>
                </a:solidFill>
              </a:rPr>
              <a:t> Shape object as its instance variable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RedShapeDecorator</a:t>
            </a:r>
            <a:r>
              <a:rPr lang="en-US" dirty="0"/>
              <a:t> is concrete </a:t>
            </a:r>
            <a:r>
              <a:rPr lang="en-US" dirty="0" smtClean="0"/>
              <a:t>class implementing</a:t>
            </a:r>
            <a:r>
              <a:rPr lang="en-US" dirty="0"/>
              <a:t> </a:t>
            </a:r>
            <a:endParaRPr lang="en-US" dirty="0" smtClean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ShapeDecorator.</a:t>
            </a:r>
          </a:p>
          <a:p>
            <a:endParaRPr lang="en-US" dirty="0"/>
          </a:p>
          <a:p>
            <a:r>
              <a:rPr lang="en-US" dirty="0"/>
              <a:t>DecoratorPatternDemo, </a:t>
            </a:r>
            <a:r>
              <a:rPr lang="en-US" dirty="0" smtClean="0">
                <a:solidFill>
                  <a:srgbClr val="0070C0"/>
                </a:solidFill>
              </a:rPr>
              <a:t>use</a:t>
            </a:r>
            <a:r>
              <a:rPr lang="en-US" dirty="0">
                <a:solidFill>
                  <a:srgbClr val="0070C0"/>
                </a:solidFill>
              </a:rPr>
              <a:t> RedShapeDecorator </a:t>
            </a:r>
            <a:r>
              <a:rPr lang="en-US" dirty="0" smtClean="0">
                <a:solidFill>
                  <a:srgbClr val="0070C0"/>
                </a:solidFill>
              </a:rPr>
              <a:t>to decorate Shape</a:t>
            </a:r>
            <a:r>
              <a:rPr lang="en-US" dirty="0">
                <a:solidFill>
                  <a:srgbClr val="0070C0"/>
                </a:solidFill>
              </a:rPr>
              <a:t> objects.</a:t>
            </a:r>
          </a:p>
          <a:p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/>
              <a:t>Decorator 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1</a:t>
            </a:r>
          </a:p>
          <a:p>
            <a:r>
              <a:rPr lang="en-US" b="0" dirty="0"/>
              <a:t>Create </a:t>
            </a:r>
            <a:r>
              <a:rPr lang="en-US" b="0" dirty="0" smtClean="0"/>
              <a:t>the interface</a:t>
            </a:r>
            <a:r>
              <a:rPr lang="en-US" b="0" dirty="0"/>
              <a:t> </a:t>
            </a:r>
            <a:r>
              <a:rPr lang="en-US" b="0" i="1" dirty="0" smtClean="0"/>
              <a:t>Shape</a:t>
            </a:r>
            <a:endParaRPr lang="en-US" b="0" i="1" dirty="0"/>
          </a:p>
          <a:p>
            <a:endParaRPr lang="en-US" b="0" dirty="0"/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Step </a:t>
            </a:r>
            <a:r>
              <a:rPr lang="en-US" dirty="0">
                <a:solidFill>
                  <a:schemeClr val="accent5"/>
                </a:solidFill>
              </a:rPr>
              <a:t>2</a:t>
            </a:r>
          </a:p>
          <a:p>
            <a:r>
              <a:rPr lang="en-US" b="0" dirty="0"/>
              <a:t>Create concrete classes implementing the same interface</a:t>
            </a:r>
            <a:r>
              <a:rPr lang="en-US" b="0" dirty="0" smtClean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47845" r="58049" b="45851"/>
          <a:stretch/>
        </p:blipFill>
        <p:spPr bwMode="auto">
          <a:xfrm>
            <a:off x="1066800" y="2286000"/>
            <a:ext cx="4191000" cy="12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t="66891" r="41336" b="21731"/>
          <a:stretch/>
        </p:blipFill>
        <p:spPr bwMode="auto">
          <a:xfrm>
            <a:off x="1066800" y="4724399"/>
            <a:ext cx="7239000" cy="195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916515" y="846622"/>
            <a:ext cx="2998885" cy="3174514"/>
            <a:chOff x="5916515" y="846622"/>
            <a:chExt cx="2998885" cy="317451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58" b="20428"/>
            <a:stretch/>
          </p:blipFill>
          <p:spPr bwMode="auto">
            <a:xfrm>
              <a:off x="5916515" y="914400"/>
              <a:ext cx="2885897" cy="3106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001000" y="961232"/>
              <a:ext cx="914400" cy="15533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7214405" y="214996"/>
              <a:ext cx="290116" cy="15533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817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/>
              <a:t>Decorator 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</a:t>
            </a:r>
            <a:r>
              <a:rPr lang="en-US" dirty="0" smtClean="0">
                <a:solidFill>
                  <a:schemeClr val="accent5"/>
                </a:solidFill>
              </a:rPr>
              <a:t>3</a:t>
            </a: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sz="700" b="0" dirty="0" smtClean="0"/>
          </a:p>
          <a:p>
            <a:pPr marL="114300" indent="0">
              <a:buNone/>
            </a:pPr>
            <a:r>
              <a:rPr lang="en-US" b="0" dirty="0" smtClean="0"/>
              <a:t>Create </a:t>
            </a:r>
            <a:r>
              <a:rPr lang="en-US" dirty="0">
                <a:solidFill>
                  <a:schemeClr val="accent5"/>
                </a:solidFill>
              </a:rPr>
              <a:t>abstract decorator class implementing the </a:t>
            </a:r>
            <a:r>
              <a:rPr lang="en-US" i="1" dirty="0">
                <a:solidFill>
                  <a:schemeClr val="accent5"/>
                </a:solidFill>
              </a:rPr>
              <a:t>Shape</a:t>
            </a:r>
            <a:r>
              <a:rPr lang="en-US" b="0" dirty="0"/>
              <a:t> 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t="58351" r="43362" b="23061"/>
          <a:stretch/>
        </p:blipFill>
        <p:spPr bwMode="auto">
          <a:xfrm>
            <a:off x="1058917" y="2514600"/>
            <a:ext cx="7475483" cy="348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029200" y="3581400"/>
            <a:ext cx="3962400" cy="3188042"/>
            <a:chOff x="5029200" y="3581400"/>
            <a:chExt cx="3962400" cy="318804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26" b="21850"/>
            <a:stretch/>
          </p:blipFill>
          <p:spPr bwMode="auto">
            <a:xfrm>
              <a:off x="5029200" y="4113018"/>
              <a:ext cx="3871661" cy="2656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7620000" y="6124902"/>
              <a:ext cx="1371600" cy="644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149589" y="4225542"/>
              <a:ext cx="1395413" cy="10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998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/>
              <a:t>Decorator 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4</a:t>
            </a:r>
          </a:p>
          <a:p>
            <a:pPr marL="114300" indent="0">
              <a:buNone/>
            </a:pPr>
            <a:endParaRPr lang="en-US" b="0" dirty="0" smtClean="0"/>
          </a:p>
          <a:p>
            <a:pPr marL="114300" indent="0">
              <a:buNone/>
            </a:pPr>
            <a:r>
              <a:rPr lang="en-US" b="0" dirty="0"/>
              <a:t>Create </a:t>
            </a:r>
            <a:r>
              <a:rPr lang="en-US" dirty="0" smtClean="0">
                <a:solidFill>
                  <a:schemeClr val="accent5"/>
                </a:solidFill>
              </a:rPr>
              <a:t>concrete </a:t>
            </a:r>
            <a:r>
              <a:rPr lang="en-US" dirty="0">
                <a:solidFill>
                  <a:schemeClr val="accent5"/>
                </a:solidFill>
              </a:rPr>
              <a:t>decorator class extending the </a:t>
            </a:r>
            <a:r>
              <a:rPr lang="en-US" i="1" dirty="0">
                <a:solidFill>
                  <a:schemeClr val="accent5"/>
                </a:solidFill>
              </a:rPr>
              <a:t>ShapeDecorator</a:t>
            </a:r>
            <a:r>
              <a:rPr lang="en-US" b="0" dirty="0"/>
              <a:t> class</a:t>
            </a:r>
            <a:r>
              <a:rPr lang="en-US" b="0" dirty="0" smtClean="0"/>
              <a:t>.</a:t>
            </a:r>
          </a:p>
          <a:p>
            <a:pPr marL="11430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6" t="51239" r="44914" b="23545"/>
          <a:stretch/>
        </p:blipFill>
        <p:spPr bwMode="auto">
          <a:xfrm>
            <a:off x="893380" y="3124200"/>
            <a:ext cx="6650420" cy="356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1" t="29336" r="24253"/>
          <a:stretch/>
        </p:blipFill>
        <p:spPr bwMode="auto">
          <a:xfrm>
            <a:off x="7123385" y="3429000"/>
            <a:ext cx="1986456" cy="309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682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/>
              <a:t>Decorator 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</a:t>
            </a:r>
            <a:r>
              <a:rPr lang="en-US" dirty="0" smtClean="0">
                <a:solidFill>
                  <a:schemeClr val="accent5"/>
                </a:solidFill>
              </a:rPr>
              <a:t>5</a:t>
            </a: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b="0" dirty="0" smtClean="0"/>
          </a:p>
          <a:p>
            <a:pPr marL="114300" indent="0">
              <a:buNone/>
            </a:pPr>
            <a:r>
              <a:rPr lang="en-US" b="0" dirty="0"/>
              <a:t>Use the </a:t>
            </a:r>
            <a:r>
              <a:rPr lang="en-US" i="1" dirty="0" smtClean="0">
                <a:solidFill>
                  <a:schemeClr val="accent5"/>
                </a:solidFill>
              </a:rPr>
              <a:t>Decorator Class</a:t>
            </a:r>
            <a:r>
              <a:rPr lang="en-US" b="0" dirty="0"/>
              <a:t> to decorate </a:t>
            </a:r>
            <a:r>
              <a:rPr lang="en-US" b="0" i="1" dirty="0"/>
              <a:t>Shape</a:t>
            </a:r>
            <a:r>
              <a:rPr lang="en-US" b="0" dirty="0"/>
              <a:t> objects</a:t>
            </a:r>
            <a:r>
              <a:rPr lang="en-US" b="0" dirty="0" smtClean="0"/>
              <a:t>.</a:t>
            </a:r>
          </a:p>
          <a:p>
            <a:pPr marL="11430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6" t="41379" r="39612" b="29687"/>
          <a:stretch/>
        </p:blipFill>
        <p:spPr bwMode="auto">
          <a:xfrm>
            <a:off x="1066800" y="3047999"/>
            <a:ext cx="7010400" cy="356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06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 smtClean="0"/>
              <a:t>Facade</a:t>
            </a:r>
            <a:r>
              <a:rPr spc="-150" dirty="0" smtClean="0"/>
              <a:t> </a:t>
            </a:r>
            <a:r>
              <a:rPr spc="-150" dirty="0"/>
              <a:t>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Related imag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71445"/>
            <a:ext cx="6400800" cy="2891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5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 smtClean="0"/>
              <a:t>Facade </a:t>
            </a:r>
            <a:r>
              <a:rPr lang="en-US" spc="-150" dirty="0"/>
              <a:t>Pattern</a:t>
            </a:r>
            <a:endParaRPr spc="-1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The Facade </a:t>
            </a:r>
            <a:r>
              <a:rPr lang="en-GB" b="0" dirty="0" smtClean="0"/>
              <a:t>Pattern </a:t>
            </a:r>
            <a:r>
              <a:rPr lang="en-GB" b="0" dirty="0"/>
              <a:t>is </a:t>
            </a:r>
            <a:r>
              <a:rPr lang="en-GB" b="0" dirty="0" smtClean="0"/>
              <a:t>used </a:t>
            </a:r>
            <a:r>
              <a:rPr lang="en-GB" b="0" dirty="0"/>
              <a:t>when </a:t>
            </a:r>
            <a:r>
              <a:rPr lang="en-GB" dirty="0">
                <a:solidFill>
                  <a:srgbClr val="0070C0"/>
                </a:solidFill>
              </a:rPr>
              <a:t>a system is very complex or difficult to understand </a:t>
            </a:r>
            <a:r>
              <a:rPr lang="en-GB" dirty="0">
                <a:solidFill>
                  <a:srgbClr val="0070C0"/>
                </a:solidFill>
              </a:rPr>
              <a:t>due to a </a:t>
            </a:r>
            <a:r>
              <a:rPr lang="en-GB" dirty="0">
                <a:solidFill>
                  <a:srgbClr val="0070C0"/>
                </a:solidFill>
              </a:rPr>
              <a:t>large number of interdependent classes or </a:t>
            </a:r>
            <a:r>
              <a:rPr lang="en-GB" dirty="0">
                <a:solidFill>
                  <a:srgbClr val="0070C0"/>
                </a:solidFill>
              </a:rPr>
              <a:t>unavailable source</a:t>
            </a:r>
            <a:r>
              <a:rPr lang="en-GB" b="0" dirty="0" smtClean="0"/>
              <a:t>. </a:t>
            </a:r>
          </a:p>
          <a:p>
            <a:pPr marL="114300" indent="0">
              <a:buNone/>
            </a:pPr>
            <a:endParaRPr lang="en-GB" b="0" dirty="0" smtClean="0"/>
          </a:p>
          <a:p>
            <a:r>
              <a:rPr lang="en-GB" b="0" dirty="0" smtClean="0"/>
              <a:t>This </a:t>
            </a:r>
            <a:r>
              <a:rPr lang="en-GB" b="0" dirty="0"/>
              <a:t>pattern </a:t>
            </a:r>
            <a:r>
              <a:rPr lang="en-GB" dirty="0">
                <a:solidFill>
                  <a:srgbClr val="0070C0"/>
                </a:solidFill>
              </a:rPr>
              <a:t>hides the complexities of the larger system </a:t>
            </a:r>
            <a:r>
              <a:rPr lang="en-GB" b="0" dirty="0"/>
              <a:t>and </a:t>
            </a:r>
            <a:r>
              <a:rPr lang="en-GB" dirty="0">
                <a:solidFill>
                  <a:srgbClr val="0070C0"/>
                </a:solidFill>
              </a:rPr>
              <a:t>provides a simpler interface </a:t>
            </a:r>
            <a:r>
              <a:rPr lang="en-GB" b="0" dirty="0"/>
              <a:t>to the </a:t>
            </a:r>
            <a:r>
              <a:rPr lang="en-GB" b="0" dirty="0" smtClean="0"/>
              <a:t>client through </a:t>
            </a:r>
            <a:r>
              <a:rPr lang="en-GB" b="0" dirty="0"/>
              <a:t>which the </a:t>
            </a:r>
            <a:r>
              <a:rPr lang="en-GB" b="0" dirty="0" smtClean="0"/>
              <a:t>end user </a:t>
            </a:r>
            <a:r>
              <a:rPr lang="en-GB" b="0" dirty="0"/>
              <a:t>can access the system. </a:t>
            </a:r>
            <a:endParaRPr lang="en-GB" b="0" dirty="0" smtClean="0"/>
          </a:p>
          <a:p>
            <a:endParaRPr lang="en-GB" b="0" dirty="0"/>
          </a:p>
          <a:p>
            <a:r>
              <a:rPr lang="en-GB" b="0" dirty="0" smtClean="0"/>
              <a:t>This design pattern </a:t>
            </a:r>
            <a:r>
              <a:rPr lang="en-GB" dirty="0">
                <a:solidFill>
                  <a:srgbClr val="0070C0"/>
                </a:solidFill>
              </a:rPr>
              <a:t>adds an interface to existing system </a:t>
            </a:r>
            <a:r>
              <a:rPr lang="en-GB" b="0" dirty="0"/>
              <a:t>to hide its complexities</a:t>
            </a:r>
            <a:r>
              <a:rPr lang="en-GB" b="0" dirty="0" smtClean="0"/>
              <a:t>. The interface acts </a:t>
            </a:r>
            <a:r>
              <a:rPr lang="en-GB" dirty="0">
                <a:solidFill>
                  <a:srgbClr val="0070C0"/>
                </a:solidFill>
              </a:rPr>
              <a:t>as a wrapper class that contains the calls to methods of existing classes </a:t>
            </a:r>
            <a:r>
              <a:rPr lang="en-GB" b="0" dirty="0" smtClean="0"/>
              <a:t>that the end user needs to access.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9247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 smtClean="0"/>
              <a:t>Facade </a:t>
            </a:r>
            <a:r>
              <a:rPr lang="en-US" spc="-150" dirty="0"/>
              <a:t>Pattern</a:t>
            </a:r>
            <a:endParaRPr spc="-1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GB" b="0" dirty="0"/>
              <a:t>The </a:t>
            </a:r>
            <a:r>
              <a:rPr lang="en-GB" b="0" dirty="0" smtClean="0"/>
              <a:t>Facade </a:t>
            </a:r>
            <a:r>
              <a:rPr lang="en-GB" b="0" dirty="0"/>
              <a:t>P</a:t>
            </a:r>
            <a:r>
              <a:rPr lang="en-GB" b="0" dirty="0" smtClean="0"/>
              <a:t>attern </a:t>
            </a:r>
            <a:r>
              <a:rPr lang="en-GB" b="0" dirty="0"/>
              <a:t>is typically used when</a:t>
            </a:r>
          </a:p>
          <a:p>
            <a:pPr>
              <a:lnSpc>
                <a:spcPct val="150000"/>
              </a:lnSpc>
            </a:pPr>
            <a:r>
              <a:rPr lang="en-GB" b="0" dirty="0"/>
              <a:t>a </a:t>
            </a:r>
            <a:r>
              <a:rPr lang="en-GB" dirty="0">
                <a:solidFill>
                  <a:srgbClr val="0070C0"/>
                </a:solidFill>
              </a:rPr>
              <a:t>simple interface is required </a:t>
            </a:r>
            <a:r>
              <a:rPr lang="en-GB" b="0" dirty="0"/>
              <a:t>to access a complex system,</a:t>
            </a:r>
          </a:p>
          <a:p>
            <a:pPr>
              <a:lnSpc>
                <a:spcPct val="150000"/>
              </a:lnSpc>
            </a:pPr>
            <a:r>
              <a:rPr lang="en-GB" b="0" dirty="0"/>
              <a:t>a </a:t>
            </a:r>
            <a:r>
              <a:rPr lang="en-GB" dirty="0">
                <a:solidFill>
                  <a:srgbClr val="0070C0"/>
                </a:solidFill>
              </a:rPr>
              <a:t>system is very complex or difficult </a:t>
            </a:r>
            <a:r>
              <a:rPr lang="en-GB" b="0" dirty="0"/>
              <a:t>to understand,</a:t>
            </a:r>
          </a:p>
          <a:p>
            <a:pPr>
              <a:lnSpc>
                <a:spcPct val="150000"/>
              </a:lnSpc>
            </a:pPr>
            <a:r>
              <a:rPr lang="en-GB" b="0" dirty="0"/>
              <a:t>an </a:t>
            </a:r>
            <a:r>
              <a:rPr lang="en-GB" dirty="0">
                <a:solidFill>
                  <a:srgbClr val="0070C0"/>
                </a:solidFill>
              </a:rPr>
              <a:t>entry point is needed to each level of layered software</a:t>
            </a:r>
            <a:r>
              <a:rPr lang="en-GB" b="0" dirty="0"/>
              <a:t>, or</a:t>
            </a:r>
          </a:p>
          <a:p>
            <a:pPr>
              <a:lnSpc>
                <a:spcPct val="150000"/>
              </a:lnSpc>
            </a:pPr>
            <a:r>
              <a:rPr lang="en-GB" b="0" dirty="0"/>
              <a:t>the </a:t>
            </a:r>
            <a:r>
              <a:rPr lang="en-GB" dirty="0">
                <a:solidFill>
                  <a:srgbClr val="0070C0"/>
                </a:solidFill>
              </a:rPr>
              <a:t>abstractions and implementations </a:t>
            </a:r>
            <a:r>
              <a:rPr lang="en-GB" b="0" dirty="0"/>
              <a:t>of a subsystem are </a:t>
            </a:r>
            <a:r>
              <a:rPr lang="en-GB" dirty="0">
                <a:solidFill>
                  <a:srgbClr val="0070C0"/>
                </a:solidFill>
              </a:rPr>
              <a:t>tightly coupled</a:t>
            </a:r>
          </a:p>
        </p:txBody>
      </p:sp>
    </p:spTree>
    <p:extLst>
      <p:ext uri="{BB962C8B-B14F-4D97-AF65-F5344CB8AC3E}">
        <p14:creationId xmlns:p14="http://schemas.microsoft.com/office/powerpoint/2010/main" val="26984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 smtClean="0"/>
              <a:t>Facade</a:t>
            </a:r>
            <a:r>
              <a:rPr spc="-150" dirty="0" smtClean="0"/>
              <a:t> Pattern</a:t>
            </a:r>
            <a:r>
              <a:rPr lang="en-US" spc="-150" dirty="0" smtClean="0"/>
              <a:t> </a:t>
            </a:r>
            <a:br>
              <a:rPr lang="en-US" spc="-150" dirty="0" smtClean="0"/>
            </a:br>
            <a:r>
              <a:rPr lang="en-US" spc="-150" dirty="0" smtClean="0"/>
              <a:t>UML Class Diagram</a:t>
            </a:r>
            <a:endParaRPr spc="-15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acade Pattern 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00200"/>
            <a:ext cx="808815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3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Lesson 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design patterns</a:t>
            </a:r>
          </a:p>
          <a:p>
            <a:r>
              <a:rPr lang="en-GB" dirty="0" smtClean="0"/>
              <a:t>Strengths and problems with design patterns</a:t>
            </a:r>
          </a:p>
          <a:p>
            <a:r>
              <a:rPr lang="en-GB" dirty="0" smtClean="0"/>
              <a:t>3 types of design patterns</a:t>
            </a:r>
          </a:p>
          <a:p>
            <a:r>
              <a:rPr lang="en-GB" dirty="0" smtClean="0"/>
              <a:t>Examples of design patterns</a:t>
            </a:r>
          </a:p>
          <a:p>
            <a:pPr lvl="1"/>
            <a:r>
              <a:rPr lang="en-GB" dirty="0" smtClean="0"/>
              <a:t>Singleton</a:t>
            </a:r>
          </a:p>
          <a:p>
            <a:pPr lvl="1"/>
            <a:r>
              <a:rPr lang="en-GB" dirty="0" smtClean="0"/>
              <a:t>Factory (and Abstract Factory)</a:t>
            </a:r>
          </a:p>
          <a:p>
            <a:pPr lvl="1"/>
            <a:r>
              <a:rPr lang="en-GB" dirty="0" smtClean="0"/>
              <a:t>Strategy</a:t>
            </a:r>
          </a:p>
          <a:p>
            <a:pPr lvl="1"/>
            <a:r>
              <a:rPr lang="en-GB" dirty="0" smtClean="0"/>
              <a:t>Decorator</a:t>
            </a:r>
          </a:p>
          <a:p>
            <a:pPr lvl="1"/>
            <a:r>
              <a:rPr lang="en-GB" dirty="0" smtClean="0"/>
              <a:t>Composite</a:t>
            </a:r>
          </a:p>
          <a:p>
            <a:pPr lvl="1"/>
            <a:r>
              <a:rPr lang="en-US" dirty="0" smtClean="0"/>
              <a:t>Facade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 smtClean="0"/>
              <a:t>Facade </a:t>
            </a:r>
            <a:r>
              <a:rPr lang="en-US" spc="-150" dirty="0"/>
              <a:t>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1</a:t>
            </a:r>
          </a:p>
          <a:p>
            <a:r>
              <a:rPr lang="en-US" b="0" dirty="0"/>
              <a:t>Create </a:t>
            </a:r>
            <a:r>
              <a:rPr lang="en-US" b="0" dirty="0" smtClean="0"/>
              <a:t>the interface</a:t>
            </a:r>
            <a:r>
              <a:rPr lang="en-US" b="0" dirty="0"/>
              <a:t> </a:t>
            </a:r>
            <a:r>
              <a:rPr lang="en-US" b="0" i="1" dirty="0" smtClean="0"/>
              <a:t>Shape</a:t>
            </a:r>
            <a:endParaRPr lang="en-US" b="0" i="1" dirty="0"/>
          </a:p>
          <a:p>
            <a:endParaRPr lang="en-US" b="0" dirty="0"/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Step </a:t>
            </a:r>
            <a:r>
              <a:rPr lang="en-US" dirty="0">
                <a:solidFill>
                  <a:schemeClr val="accent5"/>
                </a:solidFill>
              </a:rPr>
              <a:t>2</a:t>
            </a:r>
          </a:p>
          <a:p>
            <a:r>
              <a:rPr lang="en-US" b="0" dirty="0"/>
              <a:t>Create concrete classes implementing the same interface</a:t>
            </a:r>
            <a:r>
              <a:rPr lang="en-US" b="0" dirty="0" smtClean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47845" r="58049" b="45851"/>
          <a:stretch/>
        </p:blipFill>
        <p:spPr bwMode="auto">
          <a:xfrm>
            <a:off x="1066800" y="2286000"/>
            <a:ext cx="4191000" cy="123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t="66891" r="41336" b="21731"/>
          <a:stretch/>
        </p:blipFill>
        <p:spPr bwMode="auto">
          <a:xfrm>
            <a:off x="1066800" y="4724399"/>
            <a:ext cx="7239000" cy="195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916515" y="846622"/>
            <a:ext cx="2998885" cy="3174514"/>
            <a:chOff x="5916515" y="846622"/>
            <a:chExt cx="2998885" cy="317451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58" b="20428"/>
            <a:stretch/>
          </p:blipFill>
          <p:spPr bwMode="auto">
            <a:xfrm>
              <a:off x="5916515" y="914400"/>
              <a:ext cx="2885897" cy="3106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001000" y="961232"/>
              <a:ext cx="914400" cy="15533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7214405" y="214996"/>
              <a:ext cx="290116" cy="15533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71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 smtClean="0"/>
              <a:t>Facade </a:t>
            </a:r>
            <a:r>
              <a:rPr lang="en-US" spc="-150" dirty="0"/>
              <a:t>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2004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</a:t>
            </a:r>
            <a:r>
              <a:rPr lang="en-US" dirty="0" smtClean="0">
                <a:solidFill>
                  <a:schemeClr val="accent5"/>
                </a:solidFill>
              </a:rPr>
              <a:t>3</a:t>
            </a: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sz="700" b="0" dirty="0" smtClean="0"/>
          </a:p>
          <a:p>
            <a:pPr marL="114300" indent="0">
              <a:buNone/>
            </a:pPr>
            <a:r>
              <a:rPr lang="en-US" b="0" dirty="0" smtClean="0"/>
              <a:t>Create </a:t>
            </a:r>
            <a:r>
              <a:rPr lang="en-US" dirty="0" smtClean="0">
                <a:solidFill>
                  <a:schemeClr val="accent5"/>
                </a:solidFill>
              </a:rPr>
              <a:t>the Façade</a:t>
            </a:r>
            <a:r>
              <a:rPr lang="en-US" b="0" dirty="0"/>
              <a:t> </a:t>
            </a:r>
            <a:r>
              <a:rPr lang="en-US" b="0" dirty="0" smtClean="0"/>
              <a:t>class.</a:t>
            </a:r>
          </a:p>
          <a:p>
            <a:pPr marL="114300" indent="0">
              <a:buNone/>
            </a:pPr>
            <a:r>
              <a:rPr lang="en-US" b="0" dirty="0" smtClean="0"/>
              <a:t>This must include : </a:t>
            </a:r>
          </a:p>
          <a:p>
            <a:pPr marL="571500" indent="-457200">
              <a:buAutoNum type="arabicPeriod"/>
            </a:pPr>
            <a:r>
              <a:rPr lang="en-US" sz="2000" dirty="0" smtClean="0">
                <a:solidFill>
                  <a:srgbClr val="0070C0"/>
                </a:solidFill>
              </a:rPr>
              <a:t>Instances of  </a:t>
            </a:r>
            <a:r>
              <a:rPr lang="en-US" sz="2000" dirty="0" smtClean="0">
                <a:solidFill>
                  <a:srgbClr val="0070C0"/>
                </a:solidFill>
              </a:rPr>
              <a:t>objects </a:t>
            </a:r>
            <a:r>
              <a:rPr lang="en-US" sz="2000" b="0" dirty="0" smtClean="0"/>
              <a:t>that end users need to access through the façade.</a:t>
            </a:r>
          </a:p>
          <a:p>
            <a:pPr marL="571500" indent="-457200">
              <a:buAutoNum type="arabicPeriod"/>
            </a:pPr>
            <a:endParaRPr lang="en-US" sz="2000" b="0" dirty="0" smtClean="0"/>
          </a:p>
          <a:p>
            <a:pPr marL="571500" indent="-457200">
              <a:buFont typeface="Arial" pitchFamily="34" charset="0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Wrapper methods </a:t>
            </a:r>
            <a:r>
              <a:rPr lang="en-US" sz="2000" b="0" dirty="0"/>
              <a:t>calling all methods that end users need to call for objects in the </a:t>
            </a:r>
            <a:r>
              <a:rPr lang="en-US" sz="2000" b="0" dirty="0" smtClean="0"/>
              <a:t>façade.</a:t>
            </a:r>
          </a:p>
          <a:p>
            <a:pPr marL="114300" indent="0">
              <a:buNone/>
            </a:pP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000" t="43750" r="49375" b="22656"/>
          <a:stretch/>
        </p:blipFill>
        <p:spPr>
          <a:xfrm>
            <a:off x="4495800" y="1864818"/>
            <a:ext cx="4343400" cy="45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6858000" cy="1143000"/>
          </a:xfrm>
        </p:spPr>
        <p:txBody>
          <a:bodyPr/>
          <a:lstStyle/>
          <a:p>
            <a:r>
              <a:rPr lang="en-US" spc="-150" dirty="0"/>
              <a:t>Decorator Pattern</a:t>
            </a:r>
            <a:br>
              <a:rPr lang="en-US" spc="-150" dirty="0"/>
            </a:br>
            <a:r>
              <a:rPr lang="en-US" spc="-150" dirty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Step </a:t>
            </a:r>
            <a:r>
              <a:rPr lang="en-US" dirty="0">
                <a:solidFill>
                  <a:schemeClr val="accent5"/>
                </a:solidFill>
              </a:rPr>
              <a:t>4</a:t>
            </a:r>
            <a:endParaRPr lang="en-US" dirty="0">
              <a:solidFill>
                <a:schemeClr val="accent5"/>
              </a:solidFill>
            </a:endParaRPr>
          </a:p>
          <a:p>
            <a:pPr marL="114300" indent="0">
              <a:buNone/>
            </a:pPr>
            <a:endParaRPr lang="en-US" b="0" dirty="0" smtClean="0"/>
          </a:p>
          <a:p>
            <a:pPr marL="114300" indent="0">
              <a:buNone/>
            </a:pPr>
            <a:r>
              <a:rPr lang="en-US" b="0" dirty="0"/>
              <a:t>Use the </a:t>
            </a:r>
            <a:r>
              <a:rPr lang="en-US" i="1" dirty="0" smtClean="0">
                <a:solidFill>
                  <a:schemeClr val="accent5"/>
                </a:solidFill>
              </a:rPr>
              <a:t>Façade </a:t>
            </a:r>
            <a:r>
              <a:rPr lang="en-US" i="1" dirty="0" smtClean="0">
                <a:solidFill>
                  <a:schemeClr val="accent5"/>
                </a:solidFill>
              </a:rPr>
              <a:t>Class</a:t>
            </a:r>
            <a:r>
              <a:rPr lang="en-US" b="0" dirty="0"/>
              <a:t> to </a:t>
            </a:r>
            <a:r>
              <a:rPr lang="en-US" b="0" dirty="0" smtClean="0"/>
              <a:t>access the necessary objects and methods</a:t>
            </a:r>
            <a:endParaRPr lang="en-US" b="0" dirty="0" smtClean="0"/>
          </a:p>
          <a:p>
            <a:pPr marL="11430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00" t="51563" r="45625" b="33594"/>
          <a:stretch/>
        </p:blipFill>
        <p:spPr>
          <a:xfrm>
            <a:off x="1066799" y="2971800"/>
            <a:ext cx="753978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Behavioral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70C0"/>
                </a:solidFill>
              </a:rPr>
              <a:t>Deal with the ways in which classes/objects interact and distribute responsibility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8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Strategy Pattern</a:t>
            </a:r>
          </a:p>
        </p:txBody>
      </p:sp>
      <p:pic>
        <p:nvPicPr>
          <p:cNvPr id="5" name="Picture 2" descr="C:\Documents and Settings\SAURABH.VERMA\Desktop\DesignPatternsPresentation\strategy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664953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20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Strategy 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In Strategy </a:t>
            </a:r>
            <a:r>
              <a:rPr lang="en-US" dirty="0" smtClean="0">
                <a:solidFill>
                  <a:srgbClr val="0070C0"/>
                </a:solidFill>
              </a:rPr>
              <a:t>Pattern</a:t>
            </a:r>
            <a:r>
              <a:rPr lang="en-US" dirty="0">
                <a:solidFill>
                  <a:srgbClr val="0070C0"/>
                </a:solidFill>
              </a:rPr>
              <a:t>, a class behavior or its algorithm can be changed at run time. 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en-US" altLang="en-US" sz="700" dirty="0"/>
          </a:p>
          <a:p>
            <a:pPr algn="ctr">
              <a:lnSpc>
                <a:spcPct val="150000"/>
              </a:lnSpc>
            </a:pPr>
            <a:r>
              <a:rPr lang="en-US" altLang="en-US" dirty="0" smtClean="0"/>
              <a:t>This </a:t>
            </a:r>
            <a:r>
              <a:rPr lang="en-US" altLang="en-US" dirty="0"/>
              <a:t>lets the algorithm vary independently from clients that uses </a:t>
            </a:r>
            <a:r>
              <a:rPr lang="en-US" altLang="en-US" dirty="0" smtClean="0"/>
              <a:t>it</a:t>
            </a:r>
          </a:p>
          <a:p>
            <a:pPr algn="ctr">
              <a:lnSpc>
                <a:spcPct val="150000"/>
              </a:lnSpc>
            </a:pPr>
            <a:r>
              <a:rPr lang="en-US" altLang="en-US" dirty="0" smtClean="0">
                <a:solidFill>
                  <a:srgbClr val="0070C0"/>
                </a:solidFill>
              </a:rPr>
              <a:t> </a:t>
            </a:r>
            <a:r>
              <a:rPr lang="en-US" altLang="en-US" dirty="0">
                <a:solidFill>
                  <a:srgbClr val="0070C0"/>
                </a:solidFill>
              </a:rPr>
              <a:t>It is about choice, which affects outcomes</a:t>
            </a:r>
          </a:p>
          <a:p>
            <a:pPr>
              <a:lnSpc>
                <a:spcPct val="150000"/>
              </a:lnSpc>
            </a:pPr>
            <a:endParaRPr lang="en-US" alt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2946" name="Picture 2" descr="C:\Documents and Settings\SAURABH.VERMA\Desktop\strategy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4353816"/>
            <a:ext cx="3429000" cy="244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6251372"/>
              </p:ext>
            </p:extLst>
          </p:nvPr>
        </p:nvGraphicFramePr>
        <p:xfrm>
          <a:off x="1524001" y="4419600"/>
          <a:ext cx="3071812" cy="2192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57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  <p:bldGraphic spid="1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Strategy 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00200"/>
            <a:ext cx="80772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70C0"/>
                </a:solidFill>
              </a:rPr>
              <a:t>Objects which </a:t>
            </a:r>
            <a:r>
              <a:rPr lang="en-US" dirty="0">
                <a:solidFill>
                  <a:srgbClr val="0070C0"/>
                </a:solidFill>
              </a:rPr>
              <a:t>represent various </a:t>
            </a:r>
            <a:r>
              <a:rPr lang="en-US" dirty="0" smtClean="0">
                <a:solidFill>
                  <a:srgbClr val="0070C0"/>
                </a:solidFill>
              </a:rPr>
              <a:t>strategies </a:t>
            </a:r>
            <a:r>
              <a:rPr lang="en-US" dirty="0" smtClean="0"/>
              <a:t>are created </a:t>
            </a:r>
            <a:r>
              <a:rPr lang="en-US" dirty="0"/>
              <a:t>and a </a:t>
            </a:r>
            <a:r>
              <a:rPr lang="en-US" dirty="0">
                <a:solidFill>
                  <a:srgbClr val="0070C0"/>
                </a:solidFill>
              </a:rPr>
              <a:t>context object </a:t>
            </a:r>
            <a:r>
              <a:rPr lang="en-US" dirty="0"/>
              <a:t>whose behavior varies </a:t>
            </a:r>
            <a:r>
              <a:rPr lang="en-US" dirty="0" smtClean="0"/>
              <a:t>according to its </a:t>
            </a:r>
            <a:r>
              <a:rPr lang="en-US" dirty="0"/>
              <a:t>strategy </a:t>
            </a:r>
          </a:p>
          <a:p>
            <a:pPr>
              <a:lnSpc>
                <a:spcPct val="150000"/>
              </a:lnSpc>
            </a:pPr>
            <a:endParaRPr lang="en-US" sz="700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strategy object changes the executing algorithm of the context object.</a:t>
            </a:r>
            <a:endParaRPr lang="en-US" alt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31" y="3495675"/>
            <a:ext cx="5599869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3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Strategy </a:t>
            </a:r>
            <a:r>
              <a:rPr spc="-150" dirty="0" smtClean="0"/>
              <a:t>Pattern</a:t>
            </a:r>
            <a:r>
              <a:rPr lang="en-US" spc="-150" dirty="0" smtClean="0"/>
              <a:t/>
            </a:r>
            <a:br>
              <a:rPr lang="en-US" spc="-150" dirty="0" smtClean="0"/>
            </a:br>
            <a:r>
              <a:rPr lang="en-US" spc="-150" dirty="0" smtClean="0"/>
              <a:t>UML Diagram</a:t>
            </a:r>
            <a:endParaRPr spc="-15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824194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7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Strategy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Step 1</a:t>
            </a:r>
          </a:p>
          <a:p>
            <a:r>
              <a:rPr lang="en-US" b="0" dirty="0"/>
              <a:t>Create </a:t>
            </a:r>
            <a:r>
              <a:rPr lang="en-US" b="0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strategy interface </a:t>
            </a:r>
            <a:r>
              <a:rPr lang="en-US" b="0" dirty="0" smtClean="0"/>
              <a:t>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endParaRPr lang="en-US" b="0" dirty="0" smtClean="0"/>
          </a:p>
          <a:p>
            <a:pPr marL="114300" indent="0">
              <a:buNone/>
            </a:pPr>
            <a:endParaRPr lang="en-US" b="0" dirty="0"/>
          </a:p>
          <a:p>
            <a:endParaRPr lang="en-US" b="0" dirty="0" smtClean="0"/>
          </a:p>
          <a:p>
            <a:pPr marL="11430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Step </a:t>
            </a:r>
            <a:r>
              <a:rPr lang="en-US" dirty="0">
                <a:solidFill>
                  <a:srgbClr val="0070C0"/>
                </a:solidFill>
              </a:rPr>
              <a:t>2</a:t>
            </a:r>
          </a:p>
          <a:p>
            <a:r>
              <a:rPr lang="en-US" b="0" dirty="0"/>
              <a:t>Create </a:t>
            </a:r>
            <a:r>
              <a:rPr lang="en-US" dirty="0">
                <a:solidFill>
                  <a:srgbClr val="0070C0"/>
                </a:solidFill>
              </a:rPr>
              <a:t>concrete classes implementing </a:t>
            </a:r>
            <a:r>
              <a:rPr lang="en-US" dirty="0" smtClean="0">
                <a:solidFill>
                  <a:srgbClr val="0070C0"/>
                </a:solidFill>
              </a:rPr>
              <a:t>this </a:t>
            </a:r>
            <a:r>
              <a:rPr lang="en-US" dirty="0">
                <a:solidFill>
                  <a:srgbClr val="0070C0"/>
                </a:solidFill>
              </a:rPr>
              <a:t>interface</a:t>
            </a:r>
            <a:r>
              <a:rPr lang="en-US" b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5" t="57543" r="49052" b="36638"/>
          <a:stretch/>
        </p:blipFill>
        <p:spPr bwMode="auto">
          <a:xfrm>
            <a:off x="1119352" y="2667000"/>
            <a:ext cx="551216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6913" r="50000" b="13550"/>
          <a:stretch/>
        </p:blipFill>
        <p:spPr bwMode="auto">
          <a:xfrm>
            <a:off x="1119352" y="5094891"/>
            <a:ext cx="5281448" cy="161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13"/>
          <a:stretch/>
        </p:blipFill>
        <p:spPr bwMode="auto">
          <a:xfrm>
            <a:off x="5744252" y="31533"/>
            <a:ext cx="3336684" cy="255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1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Strategy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Step </a:t>
            </a:r>
            <a:r>
              <a:rPr lang="en-US" dirty="0" smtClean="0">
                <a:solidFill>
                  <a:srgbClr val="0070C0"/>
                </a:solidFill>
              </a:rPr>
              <a:t>3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b="0" dirty="0"/>
              <a:t>Create </a:t>
            </a:r>
            <a:r>
              <a:rPr lang="en-US" b="0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Context Class</a:t>
            </a:r>
            <a:r>
              <a:rPr lang="en-US" b="0" dirty="0"/>
              <a:t> </a:t>
            </a:r>
            <a:r>
              <a:rPr lang="en-US" b="0" dirty="0" smtClean="0"/>
              <a:t>which contains an instance of the </a:t>
            </a:r>
            <a:r>
              <a:rPr lang="en-US" dirty="0" smtClean="0">
                <a:solidFill>
                  <a:srgbClr val="0070C0"/>
                </a:solidFill>
              </a:rPr>
              <a:t>Strategy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63039" r="46466" b="19828"/>
          <a:stretch/>
        </p:blipFill>
        <p:spPr bwMode="auto">
          <a:xfrm>
            <a:off x="1295400" y="3048000"/>
            <a:ext cx="7239000" cy="348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03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Structural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70C0"/>
                </a:solidFill>
              </a:rPr>
              <a:t>Deal with the larger composition of classes /objects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8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Strategy Pattern</a:t>
            </a:r>
            <a:br>
              <a:rPr lang="en-US" spc="-150" dirty="0"/>
            </a:br>
            <a:r>
              <a:rPr lang="en-US" spc="-150" dirty="0"/>
              <a:t>UML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8305800" cy="48006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Step 4</a:t>
            </a:r>
          </a:p>
          <a:p>
            <a:r>
              <a:rPr lang="en-US" b="0" dirty="0" smtClean="0"/>
              <a:t>Use the </a:t>
            </a:r>
            <a:r>
              <a:rPr lang="en-US" dirty="0" smtClean="0">
                <a:solidFill>
                  <a:srgbClr val="0070C0"/>
                </a:solidFill>
              </a:rPr>
              <a:t>Context Class to invoke the necessary strategy.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t="54958" r="35862" b="25162"/>
          <a:stretch/>
        </p:blipFill>
        <p:spPr bwMode="auto">
          <a:xfrm>
            <a:off x="1143000" y="3047999"/>
            <a:ext cx="7239000" cy="291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9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BE2A3A08-D8F8-445B-8F72-9F50FE79077E}" type="slidenum">
              <a:rPr lang="en-GB" altLang="en-US">
                <a:solidFill>
                  <a:srgbClr val="FFFFFF"/>
                </a:solidFill>
              </a:rPr>
              <a:pPr eaLnBrk="1" hangingPunct="1"/>
              <a:t>31</a:t>
            </a:fld>
            <a:endParaRPr lang="en-GB" altLang="en-US" dirty="0">
              <a:solidFill>
                <a:srgbClr val="FFFFFF"/>
              </a:solidFill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914400" y="609600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buClr>
                <a:srgbClr val="424456"/>
              </a:buClr>
              <a:buFont typeface="Trebuchet MS" pitchFamily="34" charset="0"/>
              <a:buNone/>
            </a:pPr>
            <a:r>
              <a:rPr lang="en-GB" altLang="en-US" sz="3600" dirty="0">
                <a:solidFill>
                  <a:srgbClr val="424456"/>
                </a:solidFill>
                <a:latin typeface="Trebuchet MS" pitchFamily="34" charset="0"/>
              </a:rPr>
              <a:t>Reference List</a:t>
            </a:r>
          </a:p>
        </p:txBody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457200" y="1628775"/>
            <a:ext cx="8229600" cy="49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63538" indent="-25558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Georgia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Georgia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</a:pPr>
            <a:r>
              <a:rPr lang="en-GB" altLang="en-US" sz="1400" dirty="0">
                <a:solidFill>
                  <a:srgbClr val="000000"/>
                </a:solidFill>
              </a:rPr>
              <a:t>[1] Blackwell, T, 2006, </a:t>
            </a:r>
            <a:r>
              <a:rPr lang="en-GB" altLang="en-US" sz="1400" b="1" i="1" dirty="0">
                <a:solidFill>
                  <a:srgbClr val="000000"/>
                </a:solidFill>
              </a:rPr>
              <a:t>Software engineering, algorithm design and analysis: volume 1</a:t>
            </a:r>
            <a:r>
              <a:rPr lang="en-GB" altLang="en-US" sz="1400" dirty="0">
                <a:solidFill>
                  <a:srgbClr val="000000"/>
                </a:solidFill>
              </a:rPr>
              <a:t>, p 3, Goldsmiths College, University of London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</a:rPr>
              <a:t>[2] </a:t>
            </a:r>
            <a:r>
              <a:rPr lang="en-GB" altLang="en-US" sz="1400" dirty="0">
                <a:solidFill>
                  <a:srgbClr val="000000"/>
                </a:solidFill>
              </a:rPr>
              <a:t>Fowler M, 2003</a:t>
            </a:r>
            <a:r>
              <a:rPr lang="en-GB" altLang="en-US" sz="1400" b="1" i="1" dirty="0">
                <a:solidFill>
                  <a:srgbClr val="000000"/>
                </a:solidFill>
              </a:rPr>
              <a:t>, UML Distilled. A Brief Guide to Standard Object Modelling Language, </a:t>
            </a:r>
            <a:r>
              <a:rPr lang="en-GB" altLang="en-US" sz="1400" dirty="0">
                <a:solidFill>
                  <a:srgbClr val="000000"/>
                </a:solidFill>
              </a:rPr>
              <a:t>Addison Wesley, 3rd edition</a:t>
            </a:r>
            <a:r>
              <a:rPr lang="en-GB" altLang="en-US" sz="1400" b="1" i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390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Lesson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http://www.acct.org/Ques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712" y="1676400"/>
            <a:ext cx="3697288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48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Composite Pattern</a:t>
            </a:r>
          </a:p>
        </p:txBody>
      </p:sp>
      <p:pic>
        <p:nvPicPr>
          <p:cNvPr id="5" name="Picture 2" descr="C:\Documents and Settings\SAURABH.VERMA\Desktop\DesignPatternsPresentation\composite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698463"/>
            <a:ext cx="6812279" cy="493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Composite Pattern</a:t>
            </a:r>
            <a:endParaRPr spc="-1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Composite </a:t>
            </a:r>
            <a:r>
              <a:rPr lang="en-US" dirty="0" smtClean="0"/>
              <a:t>Pattern are ideal when a </a:t>
            </a:r>
            <a:r>
              <a:rPr lang="en-US" dirty="0">
                <a:solidFill>
                  <a:srgbClr val="0070C0"/>
                </a:solidFill>
              </a:rPr>
              <a:t>group of objects n</a:t>
            </a:r>
            <a:r>
              <a:rPr lang="en-US" dirty="0" smtClean="0">
                <a:solidFill>
                  <a:srgbClr val="0070C0"/>
                </a:solidFill>
              </a:rPr>
              <a:t>eeds to be treated as 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ne single </a:t>
            </a:r>
            <a:r>
              <a:rPr lang="en-US" dirty="0">
                <a:solidFill>
                  <a:srgbClr val="0070C0"/>
                </a:solidFill>
              </a:rPr>
              <a:t>object.</a:t>
            </a:r>
            <a:r>
              <a:rPr lang="en-US" altLang="en-US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en-US" sz="800" dirty="0" smtClean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When </a:t>
            </a:r>
            <a:r>
              <a:rPr lang="en-US" altLang="en-US" dirty="0"/>
              <a:t>dealing with collections of objects, there are often </a:t>
            </a:r>
            <a:r>
              <a:rPr lang="en-US" altLang="en-US" dirty="0">
                <a:solidFill>
                  <a:srgbClr val="0070C0"/>
                </a:solidFill>
              </a:rPr>
              <a:t>operations that are appropriate for both a single object and the entire </a:t>
            </a:r>
            <a:r>
              <a:rPr lang="en-US" altLang="en-US" dirty="0" smtClean="0">
                <a:solidFill>
                  <a:srgbClr val="0070C0"/>
                </a:solidFill>
              </a:rPr>
              <a:t>collection</a:t>
            </a:r>
          </a:p>
          <a:p>
            <a:pPr>
              <a:lnSpc>
                <a:spcPct val="150000"/>
              </a:lnSpc>
            </a:pPr>
            <a:endParaRPr lang="en-US" altLang="en-US" sz="700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Composite Patterns treat </a:t>
            </a:r>
            <a:r>
              <a:rPr lang="en-US" dirty="0" smtClean="0">
                <a:solidFill>
                  <a:srgbClr val="0070C0"/>
                </a:solidFill>
              </a:rPr>
              <a:t>objects </a:t>
            </a:r>
            <a:r>
              <a:rPr lang="en-US" dirty="0">
                <a:solidFill>
                  <a:srgbClr val="0070C0"/>
                </a:solidFill>
              </a:rPr>
              <a:t>in term of a tree structure </a:t>
            </a:r>
            <a:r>
              <a:rPr lang="en-US" dirty="0"/>
              <a:t>to represent part as well as whole hierarchy. 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lang="en-US" spc="-150" dirty="0"/>
              <a:t>Composite Pattern</a:t>
            </a:r>
            <a:endParaRPr spc="-15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00200"/>
            <a:ext cx="4191000" cy="4800600"/>
          </a:xfrm>
        </p:spPr>
        <p:txBody>
          <a:bodyPr/>
          <a:lstStyle/>
          <a:p>
            <a:r>
              <a:rPr lang="en-US" sz="2400" dirty="0"/>
              <a:t>This </a:t>
            </a:r>
            <a:r>
              <a:rPr lang="en-US" sz="2400" dirty="0">
                <a:solidFill>
                  <a:srgbClr val="0070C0"/>
                </a:solidFill>
              </a:rPr>
              <a:t>pattern creates a class that contains </a:t>
            </a:r>
            <a:r>
              <a:rPr lang="en-US" sz="2400" dirty="0" smtClean="0">
                <a:solidFill>
                  <a:srgbClr val="0070C0"/>
                </a:solidFill>
              </a:rPr>
              <a:t>a collection </a:t>
            </a:r>
            <a:r>
              <a:rPr lang="en-US" sz="2400" dirty="0">
                <a:solidFill>
                  <a:srgbClr val="0070C0"/>
                </a:solidFill>
              </a:rPr>
              <a:t>of its own objects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700" dirty="0"/>
          </a:p>
          <a:p>
            <a:r>
              <a:rPr lang="en-US" sz="2400" dirty="0" smtClean="0"/>
              <a:t>This </a:t>
            </a:r>
            <a:r>
              <a:rPr lang="en-US" sz="2400" dirty="0"/>
              <a:t>class </a:t>
            </a:r>
            <a:r>
              <a:rPr lang="en-US" sz="2400" dirty="0">
                <a:solidFill>
                  <a:srgbClr val="0070C0"/>
                </a:solidFill>
              </a:rPr>
              <a:t>provides ways to modify its group </a:t>
            </a:r>
            <a:r>
              <a:rPr lang="en-US" sz="2400" dirty="0"/>
              <a:t>of same objects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57" y="1589690"/>
            <a:ext cx="3841093" cy="45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Composite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8" t="33004" r="28610" b="14779"/>
          <a:stretch/>
        </p:blipFill>
        <p:spPr bwMode="auto">
          <a:xfrm>
            <a:off x="990600" y="1447800"/>
            <a:ext cx="7543800" cy="527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44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6858000" cy="1143000"/>
          </a:xfrm>
        </p:spPr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pc="-150" dirty="0"/>
              <a:t>Decorator Pattern</a:t>
            </a:r>
          </a:p>
        </p:txBody>
      </p:sp>
      <p:pic>
        <p:nvPicPr>
          <p:cNvPr id="5" name="Picture 2" descr="C:\Documents and Settings\SAURABH.VERMA\Desktop\DesignPatternsPresentation\decorator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734496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7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242689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327" fontAlgn="auto">
              <a:spcAft>
                <a:spcPts val="0"/>
              </a:spcAft>
              <a:defRPr/>
            </a:pPr>
            <a:r>
              <a:rPr sz="3600" spc="-150" dirty="0"/>
              <a:t>Decorator Pattern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Decorator pattern </a:t>
            </a:r>
            <a:r>
              <a:rPr lang="en-US" dirty="0">
                <a:solidFill>
                  <a:srgbClr val="0070C0"/>
                </a:solidFill>
              </a:rPr>
              <a:t>allows a user to add new functionality to an existing object without altering its structure</a:t>
            </a:r>
            <a:r>
              <a:rPr lang="en-US" dirty="0" smtClean="0"/>
              <a:t>.</a:t>
            </a:r>
          </a:p>
          <a:p>
            <a:endParaRPr lang="en-US" altLang="en-US" dirty="0">
              <a:solidFill>
                <a:srgbClr val="0070C0"/>
              </a:solidFill>
            </a:endParaRPr>
          </a:p>
          <a:p>
            <a:r>
              <a:rPr lang="en-US" altLang="en-US" dirty="0" smtClean="0">
                <a:solidFill>
                  <a:srgbClr val="0070C0"/>
                </a:solidFill>
              </a:rPr>
              <a:t>It attaches </a:t>
            </a:r>
            <a:r>
              <a:rPr lang="en-US" altLang="en-US" dirty="0">
                <a:solidFill>
                  <a:srgbClr val="0070C0"/>
                </a:solidFill>
              </a:rPr>
              <a:t>additional responsibilities to an object dynamically</a:t>
            </a:r>
            <a:r>
              <a:rPr lang="en-US" altLang="en-US" dirty="0" smtClean="0"/>
              <a:t>.</a:t>
            </a:r>
          </a:p>
          <a:p>
            <a:endParaRPr lang="en-US" altLang="en-US" dirty="0"/>
          </a:p>
          <a:p>
            <a:r>
              <a:rPr lang="en-US" dirty="0"/>
              <a:t>This pattern </a:t>
            </a:r>
            <a:r>
              <a:rPr lang="en-US" dirty="0">
                <a:solidFill>
                  <a:srgbClr val="0070C0"/>
                </a:solidFill>
              </a:rPr>
              <a:t>creates a decorator class which wraps the original class</a:t>
            </a:r>
            <a:r>
              <a:rPr lang="en-US" dirty="0"/>
              <a:t> and provides additional functionality keeping class methods signature intact</a:t>
            </a:r>
            <a:r>
              <a:rPr lang="en-US" dirty="0" smtClean="0"/>
              <a:t>.</a:t>
            </a:r>
          </a:p>
          <a:p>
            <a:endParaRPr lang="en-US" altLang="en-US" dirty="0"/>
          </a:p>
          <a:p>
            <a:pPr>
              <a:buFont typeface="Arial" charset="0"/>
              <a:buChar char="•"/>
            </a:pPr>
            <a:r>
              <a:rPr lang="en-US" altLang="en-US" dirty="0" smtClean="0"/>
              <a:t>It is </a:t>
            </a:r>
            <a:r>
              <a:rPr lang="en-US" altLang="en-US" dirty="0" smtClean="0">
                <a:solidFill>
                  <a:srgbClr val="0070C0"/>
                </a:solidFill>
              </a:rPr>
              <a:t>Flexible </a:t>
            </a:r>
            <a:r>
              <a:rPr lang="en-US" altLang="en-US" dirty="0">
                <a:solidFill>
                  <a:srgbClr val="0070C0"/>
                </a:solidFill>
              </a:rPr>
              <a:t>alternative to </a:t>
            </a:r>
            <a:r>
              <a:rPr lang="en-US" altLang="en-US" dirty="0" smtClean="0">
                <a:solidFill>
                  <a:srgbClr val="0070C0"/>
                </a:solidFill>
              </a:rPr>
              <a:t>sub-classing </a:t>
            </a:r>
            <a:r>
              <a:rPr lang="en-US" altLang="en-US" dirty="0"/>
              <a:t>for extending functionality</a:t>
            </a:r>
          </a:p>
          <a:p>
            <a:endParaRPr lang="en-US" alt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6941</TotalTime>
  <Words>681</Words>
  <Application>Microsoft Office PowerPoint</Application>
  <PresentationFormat>On-screen Show (4:3)</PresentationFormat>
  <Paragraphs>181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Unicode MS</vt:lpstr>
      <vt:lpstr>Calibri</vt:lpstr>
      <vt:lpstr>Cambria</vt:lpstr>
      <vt:lpstr>Georgia</vt:lpstr>
      <vt:lpstr>Segoe</vt:lpstr>
      <vt:lpstr>Trebuchet MS</vt:lpstr>
      <vt:lpstr>Adjacency</vt:lpstr>
      <vt:lpstr>Software Engineering</vt:lpstr>
      <vt:lpstr>Lesson Content</vt:lpstr>
      <vt:lpstr>Structural Patterns</vt:lpstr>
      <vt:lpstr>Composite Pattern</vt:lpstr>
      <vt:lpstr>Composite Pattern</vt:lpstr>
      <vt:lpstr>Composite Pattern</vt:lpstr>
      <vt:lpstr>Composite Pattern</vt:lpstr>
      <vt:lpstr>Decorator Pattern</vt:lpstr>
      <vt:lpstr>Decorator Pattern</vt:lpstr>
      <vt:lpstr>Decorator Pattern UML Class Diagram</vt:lpstr>
      <vt:lpstr>Decorator Pattern UML Class Diagram</vt:lpstr>
      <vt:lpstr>Decorator Pattern UML Class Diagram</vt:lpstr>
      <vt:lpstr>Decorator Pattern UML Class Diagram</vt:lpstr>
      <vt:lpstr>Decorator Pattern UML Class Diagram</vt:lpstr>
      <vt:lpstr>Decorator Pattern UML Class Diagram</vt:lpstr>
      <vt:lpstr>Facade Pattern</vt:lpstr>
      <vt:lpstr>Facade Pattern</vt:lpstr>
      <vt:lpstr>Facade Pattern</vt:lpstr>
      <vt:lpstr>Facade Pattern  UML Class Diagram</vt:lpstr>
      <vt:lpstr>Facade Pattern UML Class Diagram</vt:lpstr>
      <vt:lpstr>Facade Pattern UML Class Diagram</vt:lpstr>
      <vt:lpstr>Decorator Pattern UML Class Diagram</vt:lpstr>
      <vt:lpstr>Behavioral Patterns</vt:lpstr>
      <vt:lpstr>Strategy Pattern</vt:lpstr>
      <vt:lpstr>Strategy Pattern</vt:lpstr>
      <vt:lpstr>Strategy Pattern</vt:lpstr>
      <vt:lpstr>Strategy Pattern UML Diagram</vt:lpstr>
      <vt:lpstr>Strategy Pattern UML Diagram</vt:lpstr>
      <vt:lpstr>Strategy Pattern UML Diagram</vt:lpstr>
      <vt:lpstr>Strategy Pattern UML Diagram</vt:lpstr>
      <vt:lpstr>PowerPoint Presentation</vt:lpstr>
      <vt:lpstr>End of Lesson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Kassandra Calleja</dc:creator>
  <cp:lastModifiedBy>Kassandra Calleja</cp:lastModifiedBy>
  <cp:revision>100</cp:revision>
  <dcterms:created xsi:type="dcterms:W3CDTF">2006-08-16T00:00:00Z</dcterms:created>
  <dcterms:modified xsi:type="dcterms:W3CDTF">2018-01-11T07:04:47Z</dcterms:modified>
</cp:coreProperties>
</file>